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Freedom of Religion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Establishment Clause/Free Exercise Clause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08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Establishment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Nationalizing influence of Amendment 14 (</a:t>
            </a:r>
            <a:r>
              <a:rPr lang="en-US" dirty="0" err="1"/>
              <a:t>Gitlow</a:t>
            </a:r>
            <a:r>
              <a:rPr lang="en-US" dirty="0"/>
              <a:t> v. New York)</a:t>
            </a:r>
          </a:p>
          <a:p>
            <a:r>
              <a:rPr lang="en-US" dirty="0"/>
              <a:t>Basic meaning of establishment clause:  government may not establish an official religion</a:t>
            </a:r>
          </a:p>
          <a:p>
            <a:pPr lvl="1"/>
            <a:r>
              <a:rPr lang="en-US" dirty="0"/>
              <a:t>"</a:t>
            </a:r>
            <a:r>
              <a:rPr lang="en-US" dirty="0" err="1"/>
              <a:t>Accommodationist</a:t>
            </a:r>
            <a:r>
              <a:rPr lang="en-US" dirty="0"/>
              <a:t> view":  Government should bend a bit and allow a certain degree of church/state blending, e.g., allowing nativity scenes on city property, allowing a non-denominational prayer in public schools.  Stresses freedom OF religion.</a:t>
            </a:r>
          </a:p>
          <a:p>
            <a:pPr marL="0" indent="0">
              <a:buNone/>
            </a:pPr>
            <a:r>
              <a:rPr lang="en-US" dirty="0"/>
              <a:t>	"Separationist view:"  Government should allow virtually no blending of 	church and state. There should be a "wall of separation" (Jefferson) between 	the two.  Stresses freedom FROM religion.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04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Rulings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0284"/>
            <a:ext cx="8596668" cy="5361709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b="1" dirty="0">
                <a:solidFill>
                  <a:srgbClr val="FF0000"/>
                </a:solidFill>
              </a:rPr>
              <a:t>Engle v. Vitale, 1962</a:t>
            </a:r>
            <a:r>
              <a:rPr lang="en-US" dirty="0"/>
              <a:t>:  no state-sponsored, recited prayer in public school.</a:t>
            </a:r>
          </a:p>
          <a:p>
            <a:r>
              <a:rPr lang="en-US" dirty="0"/>
              <a:t>2. </a:t>
            </a:r>
            <a:r>
              <a:rPr lang="en-US" b="1" dirty="0">
                <a:solidFill>
                  <a:srgbClr val="FF0000"/>
                </a:solidFill>
              </a:rPr>
              <a:t>Wisconsin v. Yoder, 1972</a:t>
            </a:r>
            <a:r>
              <a:rPr lang="en-US" dirty="0"/>
              <a:t>: Requiring Amish students to attend school past the 8</a:t>
            </a:r>
            <a:r>
              <a:rPr lang="en-US" baseline="30000" dirty="0"/>
              <a:t>th</a:t>
            </a:r>
            <a:r>
              <a:rPr lang="en-US" dirty="0"/>
              <a:t> grade violates the free exercise clause.</a:t>
            </a:r>
          </a:p>
          <a:p>
            <a:r>
              <a:rPr lang="en-US" dirty="0"/>
              <a:t>Lemon v. Kurtzman (1971): It established a 3-part test (the Lemon test) to determine if a statute or practice violates the establishment clause:</a:t>
            </a:r>
          </a:p>
          <a:p>
            <a:pPr lvl="1"/>
            <a:r>
              <a:rPr lang="en-US" dirty="0"/>
              <a:t>1. </a:t>
            </a:r>
            <a:r>
              <a:rPr lang="en-US" dirty="0" err="1"/>
              <a:t>Nonsecular</a:t>
            </a:r>
            <a:r>
              <a:rPr lang="en-US" dirty="0"/>
              <a:t> (religious) purpose.</a:t>
            </a:r>
          </a:p>
          <a:p>
            <a:pPr lvl="1"/>
            <a:r>
              <a:rPr lang="en-US" dirty="0"/>
              <a:t>2. Advances or inhibits religion.</a:t>
            </a:r>
          </a:p>
          <a:p>
            <a:pPr lvl="1"/>
            <a:r>
              <a:rPr lang="en-US" dirty="0"/>
              <a:t>3. Excessive entanglement with government.</a:t>
            </a:r>
          </a:p>
          <a:p>
            <a:pPr lvl="1"/>
            <a:r>
              <a:rPr lang="en-US" dirty="0"/>
              <a:t>(If any of these is present, the statute or practice is unconstitutional)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59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exercise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6415"/>
            <a:ext cx="9996208" cy="4594947"/>
          </a:xfrm>
        </p:spPr>
        <p:txBody>
          <a:bodyPr/>
          <a:lstStyle/>
          <a:p>
            <a:r>
              <a:rPr lang="en-US" dirty="0"/>
              <a:t>Provides freedom of worship</a:t>
            </a:r>
          </a:p>
          <a:p>
            <a:r>
              <a:rPr lang="en-US" dirty="0"/>
              <a:t>Nationalizing influence of Amendment 14</a:t>
            </a:r>
          </a:p>
          <a:p>
            <a:r>
              <a:rPr lang="en-US" dirty="0"/>
              <a:t>Distinction between belief and practice:  the former is always allowed, but the latter is not always allowed.  Freedom of worship is a relative, not absolute, right.  Balancing test once	again applies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Religious practices that have been restricted: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538575"/>
          </a:xfrm>
        </p:spPr>
        <p:txBody>
          <a:bodyPr/>
          <a:lstStyle/>
          <a:p>
            <a:r>
              <a:rPr lang="en-US" dirty="0" err="1"/>
              <a:t>Poligamy</a:t>
            </a:r>
            <a:endParaRPr lang="en-US" dirty="0"/>
          </a:p>
          <a:p>
            <a:r>
              <a:rPr lang="en-US" dirty="0"/>
              <a:t>Amish cannot refuse to pay social security</a:t>
            </a:r>
          </a:p>
          <a:p>
            <a:r>
              <a:rPr lang="en-US" dirty="0"/>
              <a:t>Employee can be fired for using peyote even though it is part of his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87099" y="3501555"/>
            <a:ext cx="89771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Religious practices that have been permitted: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5067" y="4191000"/>
            <a:ext cx="8779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Students cannot be forced to do the flag salute, Jehovah’s Witness.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Amish don’t have to send their children after the 8</a:t>
            </a:r>
            <a:r>
              <a:rPr lang="en-US" baseline="30000" dirty="0"/>
              <a:t>th</a:t>
            </a:r>
            <a:r>
              <a:rPr lang="en-US" dirty="0"/>
              <a:t> grade. </a:t>
            </a:r>
            <a:r>
              <a:rPr lang="en-US" dirty="0">
                <a:solidFill>
                  <a:srgbClr val="FF0000"/>
                </a:solidFill>
              </a:rPr>
              <a:t>Wisconsin v. Yoder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Animal sacrifice is allowed, Santeria.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099" y="5181600"/>
            <a:ext cx="10121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Article VI of Constitution: Bans religious tests and oaths as a qualification to hold public office.</a:t>
            </a:r>
          </a:p>
        </p:txBody>
      </p:sp>
    </p:spTree>
    <p:extLst>
      <p:ext uri="{BB962C8B-B14F-4D97-AF65-F5344CB8AC3E}">
        <p14:creationId xmlns:p14="http://schemas.microsoft.com/office/powerpoint/2010/main" val="153562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3840"/>
            <a:ext cx="8596668" cy="870065"/>
          </a:xfrm>
        </p:spPr>
        <p:txBody>
          <a:bodyPr/>
          <a:lstStyle/>
          <a:p>
            <a:r>
              <a:rPr lang="en-US" dirty="0"/>
              <a:t>Freedom of 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69" y="939338"/>
            <a:ext cx="11296995" cy="5719157"/>
          </a:xfrm>
        </p:spPr>
        <p:txBody>
          <a:bodyPr>
            <a:normAutofit/>
          </a:bodyPr>
          <a:lstStyle/>
          <a:p>
            <a:r>
              <a:rPr lang="en-US" dirty="0"/>
              <a:t>Nationalizing effect of Amendment 14</a:t>
            </a:r>
          </a:p>
          <a:p>
            <a:r>
              <a:rPr lang="en-US" b="1" dirty="0">
                <a:solidFill>
                  <a:srgbClr val="FF0000"/>
                </a:solidFill>
              </a:rPr>
              <a:t>New York Times v. U.S., 1971- </a:t>
            </a:r>
            <a:r>
              <a:rPr lang="en-US" dirty="0"/>
              <a:t>Bolstered freedom of press, making it difficult for </a:t>
            </a:r>
            <a:r>
              <a:rPr lang="en-US" b="1" dirty="0">
                <a:solidFill>
                  <a:srgbClr val="FF0000"/>
                </a:solidFill>
              </a:rPr>
              <a:t>prior restraint</a:t>
            </a:r>
            <a:r>
              <a:rPr lang="en-US" dirty="0"/>
              <a:t>, even in cases involving national security.</a:t>
            </a:r>
          </a:p>
          <a:p>
            <a:r>
              <a:rPr lang="en-US" dirty="0"/>
              <a:t>Balancing test once again applies</a:t>
            </a:r>
          </a:p>
          <a:p>
            <a:pPr marL="0" indent="0">
              <a:buNone/>
            </a:pPr>
            <a:r>
              <a:rPr lang="en-US" dirty="0"/>
              <a:t>Gag orders may be issued by courts to ensure fair trials</a:t>
            </a:r>
          </a:p>
          <a:p>
            <a:pPr marL="0" indent="0">
              <a:buNone/>
            </a:pPr>
            <a:r>
              <a:rPr lang="en-US" dirty="0"/>
              <a:t>Shield laws: Allows the press to shield their sources, keeps from having their sources “dry up”</a:t>
            </a:r>
          </a:p>
          <a:p>
            <a:pPr marL="0" indent="0">
              <a:buNone/>
            </a:pPr>
            <a:r>
              <a:rPr lang="en-US" dirty="0"/>
              <a:t>Defamation: Libel/Slander, not protected by the 1</a:t>
            </a:r>
            <a:r>
              <a:rPr lang="en-US" baseline="30000" dirty="0"/>
              <a:t>st</a:t>
            </a:r>
            <a:r>
              <a:rPr lang="en-US" dirty="0"/>
              <a:t> Amendment.  Have to be untrue and damaging.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8568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484</TotalTime>
  <Words>467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Freedom of Religion</vt:lpstr>
      <vt:lpstr>Establishment clause</vt:lpstr>
      <vt:lpstr>Key Rulings</vt:lpstr>
      <vt:lpstr>Free exercise clause</vt:lpstr>
      <vt:lpstr>Religious practices that have been restricted:</vt:lpstr>
      <vt:lpstr>Freedom of Press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 of Religion</dc:title>
  <dc:creator>Fagen, Eric</dc:creator>
  <cp:lastModifiedBy>Fagen, Eric</cp:lastModifiedBy>
  <cp:revision>11</cp:revision>
  <dcterms:created xsi:type="dcterms:W3CDTF">2018-02-13T16:58:47Z</dcterms:created>
  <dcterms:modified xsi:type="dcterms:W3CDTF">2020-02-19T16:42:39Z</dcterms:modified>
</cp:coreProperties>
</file>